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12"/>
  </p:notesMasterIdLst>
  <p:sldIdLst>
    <p:sldId id="256" r:id="rId2"/>
    <p:sldId id="263" r:id="rId3"/>
    <p:sldId id="257" r:id="rId4"/>
    <p:sldId id="258" r:id="rId5"/>
    <p:sldId id="259" r:id="rId6"/>
    <p:sldId id="260" r:id="rId7"/>
    <p:sldId id="261"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9" autoAdjust="0"/>
    <p:restoredTop sz="95179"/>
  </p:normalViewPr>
  <p:slideViewPr>
    <p:cSldViewPr snapToGrid="0">
      <p:cViewPr>
        <p:scale>
          <a:sx n="51" d="100"/>
          <a:sy n="51" d="100"/>
        </p:scale>
        <p:origin x="2256" y="10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DBF5FA-FB03-49DF-8CC8-38D776C2C244}" type="datetimeFigureOut">
              <a:rPr lang="en-US"/>
              <a:t>8/22/18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F6A8E4-C859-45D8-AC56-93EDC8AA6420}" type="slidenum">
              <a:rPr lang="en-US"/>
              <a:t>‹#›</a:t>
            </a:fld>
            <a:endParaRPr lang="en-US"/>
          </a:p>
        </p:txBody>
      </p:sp>
    </p:spTree>
    <p:extLst>
      <p:ext uri="{BB962C8B-B14F-4D97-AF65-F5344CB8AC3E}">
        <p14:creationId xmlns:p14="http://schemas.microsoft.com/office/powerpoint/2010/main" val="264334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F6A8E4-C859-45D8-AC56-93EDC8AA6420}" type="slidenum">
              <a:rPr lang="en-US"/>
              <a:t>3</a:t>
            </a:fld>
            <a:endParaRPr lang="en-US"/>
          </a:p>
        </p:txBody>
      </p:sp>
    </p:spTree>
    <p:extLst>
      <p:ext uri="{BB962C8B-B14F-4D97-AF65-F5344CB8AC3E}">
        <p14:creationId xmlns:p14="http://schemas.microsoft.com/office/powerpoint/2010/main" val="630949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F6A8E4-C859-45D8-AC56-93EDC8AA6420}" type="slidenum">
              <a:rPr lang="en-US"/>
              <a:t>4</a:t>
            </a:fld>
            <a:endParaRPr lang="en-US"/>
          </a:p>
        </p:txBody>
      </p:sp>
    </p:spTree>
    <p:extLst>
      <p:ext uri="{BB962C8B-B14F-4D97-AF65-F5344CB8AC3E}">
        <p14:creationId xmlns:p14="http://schemas.microsoft.com/office/powerpoint/2010/main" val="2791019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F6A8E4-C859-45D8-AC56-93EDC8AA6420}" type="slidenum">
              <a:rPr lang="en-US"/>
              <a:t>5</a:t>
            </a:fld>
            <a:endParaRPr lang="en-US"/>
          </a:p>
        </p:txBody>
      </p:sp>
    </p:spTree>
    <p:extLst>
      <p:ext uri="{BB962C8B-B14F-4D97-AF65-F5344CB8AC3E}">
        <p14:creationId xmlns:p14="http://schemas.microsoft.com/office/powerpoint/2010/main" val="1698354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F6A8E4-C859-45D8-AC56-93EDC8AA6420}" type="slidenum">
              <a:rPr lang="en-US"/>
              <a:t>6</a:t>
            </a:fld>
            <a:endParaRPr lang="en-US"/>
          </a:p>
        </p:txBody>
      </p:sp>
    </p:spTree>
    <p:extLst>
      <p:ext uri="{BB962C8B-B14F-4D97-AF65-F5344CB8AC3E}">
        <p14:creationId xmlns:p14="http://schemas.microsoft.com/office/powerpoint/2010/main" val="3403720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0F6A8E4-C859-45D8-AC56-93EDC8AA6420}" type="slidenum">
              <a:rPr lang="en-US"/>
              <a:t>7</a:t>
            </a:fld>
            <a:endParaRPr lang="en-US"/>
          </a:p>
        </p:txBody>
      </p:sp>
    </p:spTree>
    <p:extLst>
      <p:ext uri="{BB962C8B-B14F-4D97-AF65-F5344CB8AC3E}">
        <p14:creationId xmlns:p14="http://schemas.microsoft.com/office/powerpoint/2010/main" val="3305853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8ABE3C1-DBE1-495D-B57B-2849774B866A}" type="datetimeFigureOut">
              <a:rPr lang="en-US" smtClean="0"/>
              <a:t>8/22/18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3161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6E9DEC-419B-4CC5-A080-3B06BD5A8291}" type="datetimeFigureOut">
              <a:rPr lang="en-US" smtClean="0"/>
              <a:t>8/22/18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00746666"/>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D6E9DEC-419B-4CC5-A080-3B06BD5A8291}" type="datetimeFigureOut">
              <a:rPr lang="en-US" smtClean="0"/>
              <a:t>8/22/18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1668336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D6E9DEC-419B-4CC5-A080-3B06BD5A8291}" type="datetimeFigureOut">
              <a:rPr lang="en-US" smtClean="0"/>
              <a:t>8/22/18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6283091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D6E9DEC-419B-4CC5-A080-3B06BD5A8291}" type="datetimeFigureOut">
              <a:rPr lang="en-US" smtClean="0"/>
              <a:t>8/22/18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0157864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D6E9DEC-419B-4CC5-A080-3B06BD5A8291}" type="datetimeFigureOut">
              <a:rPr lang="en-US" smtClean="0"/>
              <a:t>8/22/18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4353696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D6E9DEC-419B-4CC5-A080-3B06BD5A8291}" type="datetimeFigureOut">
              <a:rPr lang="en-US" smtClean="0"/>
              <a:t>8/22/18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014229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8/22/18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98129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6178E61D-D431-422C-9764-11DAFE33AB63}" type="datetimeFigureOut">
              <a:rPr lang="en-US" smtClean="0"/>
              <a:t>8/22/18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60571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8/22/18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2700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0578ACC-22D6-47C1-A373-4FD133E34F3C}" type="datetimeFigureOut">
              <a:rPr lang="en-US" smtClean="0"/>
              <a:t>8/22/18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09075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8/22/18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0559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8/22/18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5369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8/22/18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280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8/22/18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5192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8/22/18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13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8/22/18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8339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8/22/18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4601004"/>
      </p:ext>
    </p:extLst>
  </p:cSld>
  <p:clrMap bg1="dk1" tx1="lt1" bg2="dk2"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 id="2147483746" r:id="rId17"/>
  </p:sldLayoutIdLst>
  <p:hf sldNum="0" hdr="0" ftr="0" dt="0"/>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Saint Thomas Aquinas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44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Aristotle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50532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 Saint</a:t>
            </a:r>
          </a:p>
        </p:txBody>
      </p:sp>
      <p:sp>
        <p:nvSpPr>
          <p:cNvPr id="3" name="Content Placeholder 2"/>
          <p:cNvSpPr>
            <a:spLocks noGrp="1"/>
          </p:cNvSpPr>
          <p:nvPr>
            <p:ph idx="1"/>
          </p:nvPr>
        </p:nvSpPr>
        <p:spPr/>
        <p:txBody>
          <a:bodyPr>
            <a:normAutofit/>
          </a:bodyPr>
          <a:lstStyle/>
          <a:p>
            <a:r>
              <a:rPr lang="en-US" sz="2800" dirty="0"/>
              <a:t>“The Saint is a medicine because he is an antidote. Indeed that is why the saint is often a martyr; he is mistaken for a poison because he is an antidote. He will generally be found restoring the world to sanity by exaggerating whatever the world neglects, which is by no means always the same element in every age. Yet each generation seeks its saint by instinct; and he is not what the people want, but rather what the people need.”</a:t>
            </a:r>
          </a:p>
          <a:p>
            <a:pPr marL="0" indent="0">
              <a:buNone/>
            </a:pPr>
            <a:r>
              <a:rPr lang="en-US" sz="2800" dirty="0"/>
              <a:t>							Chesterton</a:t>
            </a:r>
          </a:p>
          <a:p>
            <a:endParaRPr lang="en-US" sz="2800" dirty="0"/>
          </a:p>
          <a:p>
            <a:endParaRPr lang="en-US" sz="2800" dirty="0"/>
          </a:p>
        </p:txBody>
      </p:sp>
    </p:spTree>
    <p:extLst>
      <p:ext uri="{BB962C8B-B14F-4D97-AF65-F5344CB8AC3E}">
        <p14:creationId xmlns:p14="http://schemas.microsoft.com/office/powerpoint/2010/main" val="1681038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150027"/>
            <a:ext cx="8610600" cy="1293028"/>
          </a:xfrm>
        </p:spPr>
        <p:txBody>
          <a:bodyPr/>
          <a:lstStyle/>
          <a:p>
            <a:r>
              <a:rPr lang="en-US" dirty="0"/>
              <a:t>Background Information</a:t>
            </a:r>
          </a:p>
        </p:txBody>
      </p:sp>
      <p:sp>
        <p:nvSpPr>
          <p:cNvPr id="3" name="Content Placeholder 2"/>
          <p:cNvSpPr>
            <a:spLocks noGrp="1"/>
          </p:cNvSpPr>
          <p:nvPr>
            <p:ph idx="1"/>
          </p:nvPr>
        </p:nvSpPr>
        <p:spPr>
          <a:xfrm>
            <a:off x="406400" y="965200"/>
            <a:ext cx="11480800" cy="5380485"/>
          </a:xfrm>
        </p:spPr>
        <p:txBody>
          <a:bodyPr vert="horz" lIns="91440" tIns="45720" rIns="91440" bIns="45720" rtlCol="0" anchor="t">
            <a:noAutofit/>
          </a:bodyPr>
          <a:lstStyle/>
          <a:p>
            <a:r>
              <a:rPr lang="en-US" sz="2800" dirty="0"/>
              <a:t>St. Thomas Aquinas was born 1224</a:t>
            </a:r>
          </a:p>
          <a:p>
            <a:pPr lvl="1"/>
            <a:r>
              <a:rPr lang="en-US" sz="2800" dirty="0"/>
              <a:t>St. Thomas was born into an aristocratic family</a:t>
            </a:r>
          </a:p>
          <a:p>
            <a:pPr lvl="2"/>
            <a:r>
              <a:rPr lang="en-US" sz="2400" dirty="0"/>
              <a:t>He denounced his life of privilege and took the vow of poverty, and proceeded to become one of the most influential philosophers and theologians that lived.</a:t>
            </a:r>
          </a:p>
          <a:p>
            <a:pPr lvl="1"/>
            <a:r>
              <a:rPr lang="en-US" sz="2800" dirty="0"/>
              <a:t>St. Thomas was  sent to the University of Naples</a:t>
            </a:r>
          </a:p>
          <a:p>
            <a:pPr lvl="2"/>
            <a:r>
              <a:rPr lang="en-US" sz="2400" dirty="0"/>
              <a:t>He became engrossed in the works of Aristotle</a:t>
            </a:r>
          </a:p>
          <a:p>
            <a:pPr lvl="3"/>
            <a:r>
              <a:rPr lang="en-US" sz="2000" dirty="0"/>
              <a:t>His intense studies of Aristotle led him to be considered Aristotelian.</a:t>
            </a:r>
          </a:p>
          <a:p>
            <a:pPr lvl="1"/>
            <a:r>
              <a:rPr lang="en-US" sz="2800" dirty="0"/>
              <a:t>St Thomas joined the Dominican Order, the Order of Friars Preachers, against his parents' wishes.</a:t>
            </a:r>
          </a:p>
          <a:p>
            <a:pPr lvl="2"/>
            <a:r>
              <a:rPr lang="en-US" sz="2400" dirty="0"/>
              <a:t>He was punished for this – his parents locked him in his family's castle.</a:t>
            </a:r>
          </a:p>
          <a:p>
            <a:pPr lvl="2"/>
            <a:r>
              <a:rPr lang="en-US" sz="2400" dirty="0"/>
              <a:t>However, even after the punishment, upon his release he professed his vows to the Order of Friars Preachers.</a:t>
            </a:r>
          </a:p>
        </p:txBody>
      </p:sp>
    </p:spTree>
    <p:extLst>
      <p:ext uri="{BB962C8B-B14F-4D97-AF65-F5344CB8AC3E}">
        <p14:creationId xmlns:p14="http://schemas.microsoft.com/office/powerpoint/2010/main" val="3043004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Saint Thomas Aquinas' Beliefs</a:t>
            </a:r>
          </a:p>
        </p:txBody>
      </p:sp>
      <p:sp>
        <p:nvSpPr>
          <p:cNvPr id="3" name="Content Placeholder 2"/>
          <p:cNvSpPr>
            <a:spLocks noGrp="1"/>
          </p:cNvSpPr>
          <p:nvPr>
            <p:ph idx="1"/>
          </p:nvPr>
        </p:nvSpPr>
        <p:spPr>
          <a:xfrm>
            <a:off x="708044" y="2403561"/>
            <a:ext cx="11483956" cy="3599316"/>
          </a:xfrm>
        </p:spPr>
        <p:txBody>
          <a:bodyPr vert="horz" lIns="91440" tIns="45720" rIns="91440" bIns="45720" rtlCol="0" anchor="t">
            <a:normAutofit/>
          </a:bodyPr>
          <a:lstStyle/>
          <a:p>
            <a:r>
              <a:rPr lang="en-US" sz="3600" dirty="0"/>
              <a:t>St. Thomas believed that God was the highest being and that the highest life is one that acts for the sake of heeding to this highest being.</a:t>
            </a:r>
          </a:p>
          <a:p>
            <a:pPr lvl="1"/>
            <a:r>
              <a:rPr lang="en-US" sz="3600" dirty="0"/>
              <a:t>One must live a life that allows him to eventually reach the Supreme Being.</a:t>
            </a:r>
          </a:p>
          <a:p>
            <a:pPr lvl="2"/>
            <a:r>
              <a:rPr lang="en-US" sz="3200" dirty="0"/>
              <a:t>To do this one must believe in him.</a:t>
            </a:r>
          </a:p>
        </p:txBody>
      </p:sp>
    </p:spTree>
    <p:extLst>
      <p:ext uri="{BB962C8B-B14F-4D97-AF65-F5344CB8AC3E}">
        <p14:creationId xmlns:p14="http://schemas.microsoft.com/office/powerpoint/2010/main" val="3554643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45333"/>
            <a:ext cx="13182600" cy="1293028"/>
          </a:xfrm>
        </p:spPr>
        <p:txBody>
          <a:bodyPr/>
          <a:lstStyle/>
          <a:p>
            <a:r>
              <a:rPr lang="en-US" dirty="0" smtClean="0"/>
              <a:t>5 Ways </a:t>
            </a:r>
            <a:r>
              <a:rPr lang="en-US" dirty="0"/>
              <a:t>Aquinas Proves that there is a God</a:t>
            </a:r>
          </a:p>
        </p:txBody>
      </p:sp>
      <p:sp>
        <p:nvSpPr>
          <p:cNvPr id="3" name="Content Placeholder 2"/>
          <p:cNvSpPr>
            <a:spLocks noGrp="1"/>
          </p:cNvSpPr>
          <p:nvPr>
            <p:ph idx="1"/>
          </p:nvPr>
        </p:nvSpPr>
        <p:spPr>
          <a:xfrm>
            <a:off x="708044" y="1438361"/>
            <a:ext cx="11483956" cy="3599316"/>
          </a:xfrm>
        </p:spPr>
        <p:txBody>
          <a:bodyPr vert="horz" lIns="91440" tIns="45720" rIns="91440" bIns="45720" rtlCol="0" anchor="t">
            <a:noAutofit/>
          </a:bodyPr>
          <a:lstStyle/>
          <a:p>
            <a:r>
              <a:rPr lang="en-US" sz="3200" dirty="0"/>
              <a:t>Argument from Motion (first)</a:t>
            </a:r>
          </a:p>
          <a:p>
            <a:pPr lvl="1"/>
            <a:r>
              <a:rPr lang="en-US" sz="3200" dirty="0"/>
              <a:t>An object in motion is put into motion by another object or force.</a:t>
            </a:r>
          </a:p>
          <a:p>
            <a:pPr lvl="2"/>
            <a:r>
              <a:rPr lang="en-US" sz="2800" dirty="0"/>
              <a:t>He believed the movement must have been started by a force.</a:t>
            </a:r>
          </a:p>
          <a:p>
            <a:pPr lvl="3"/>
            <a:r>
              <a:rPr lang="en-US" sz="2400" dirty="0"/>
              <a:t>FORCE = GOD </a:t>
            </a:r>
          </a:p>
          <a:p>
            <a:pPr lvl="3"/>
            <a:r>
              <a:rPr lang="en-US" sz="2400" dirty="0"/>
              <a:t>This idea was also referred to as the "Unmoved Mover"</a:t>
            </a:r>
          </a:p>
          <a:p>
            <a:r>
              <a:rPr lang="en-US" sz="3200" dirty="0"/>
              <a:t>Causation of Existence (second)</a:t>
            </a:r>
          </a:p>
          <a:p>
            <a:pPr lvl="1"/>
            <a:r>
              <a:rPr lang="en-US" sz="3200" dirty="0"/>
              <a:t>No object can create itself</a:t>
            </a:r>
          </a:p>
          <a:p>
            <a:pPr lvl="1"/>
            <a:r>
              <a:rPr lang="en-US" sz="3200" dirty="0"/>
              <a:t>Therefore, there must have been something called God.</a:t>
            </a:r>
          </a:p>
        </p:txBody>
      </p:sp>
    </p:spTree>
    <p:extLst>
      <p:ext uri="{BB962C8B-B14F-4D97-AF65-F5344CB8AC3E}">
        <p14:creationId xmlns:p14="http://schemas.microsoft.com/office/powerpoint/2010/main" val="2853406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78573"/>
            <a:ext cx="12547600" cy="1293028"/>
          </a:xfrm>
        </p:spPr>
        <p:txBody>
          <a:bodyPr/>
          <a:lstStyle/>
          <a:p>
            <a:r>
              <a:rPr lang="en-US" smtClean="0"/>
              <a:t>5 Ways </a:t>
            </a:r>
            <a:r>
              <a:rPr lang="en-US" dirty="0"/>
              <a:t>Aquinas Proves that there is a God</a:t>
            </a:r>
          </a:p>
        </p:txBody>
      </p:sp>
      <p:sp>
        <p:nvSpPr>
          <p:cNvPr id="3" name="Content Placeholder 2"/>
          <p:cNvSpPr>
            <a:spLocks noGrp="1"/>
          </p:cNvSpPr>
          <p:nvPr>
            <p:ph idx="1"/>
          </p:nvPr>
        </p:nvSpPr>
        <p:spPr>
          <a:xfrm>
            <a:off x="835044" y="725087"/>
            <a:ext cx="10848956" cy="3599316"/>
          </a:xfrm>
        </p:spPr>
        <p:txBody>
          <a:bodyPr vert="horz" lIns="91440" tIns="45720" rIns="91440" bIns="45720" rtlCol="0" anchor="t">
            <a:noAutofit/>
          </a:bodyPr>
          <a:lstStyle/>
          <a:p>
            <a:pPr lvl="1"/>
            <a:endParaRPr lang="en-US" dirty="0"/>
          </a:p>
          <a:p>
            <a:r>
              <a:rPr lang="en-US" sz="2800" dirty="0"/>
              <a:t>Contingent and Necessary Objects (third)</a:t>
            </a:r>
          </a:p>
          <a:p>
            <a:pPr lvl="1"/>
            <a:r>
              <a:rPr lang="en-US" sz="2800" dirty="0"/>
              <a:t>There are two types of objects that exist in the universe.</a:t>
            </a:r>
          </a:p>
          <a:p>
            <a:pPr lvl="2"/>
            <a:r>
              <a:rPr lang="en-US" sz="2800" dirty="0"/>
              <a:t>Contingent and necessary objects.</a:t>
            </a:r>
          </a:p>
          <a:p>
            <a:pPr lvl="3"/>
            <a:r>
              <a:rPr lang="en-US" sz="2800" dirty="0"/>
              <a:t>Contingent beings  - can not exist without a necessary being.</a:t>
            </a:r>
          </a:p>
          <a:p>
            <a:pPr lvl="3"/>
            <a:r>
              <a:rPr lang="en-US" sz="2800" dirty="0"/>
              <a:t>The necessary being that is able to do this is God.</a:t>
            </a:r>
          </a:p>
          <a:p>
            <a:r>
              <a:rPr lang="en-US" sz="2800" dirty="0"/>
              <a:t>Argument from Degrees and Perfection (fourth)</a:t>
            </a:r>
          </a:p>
          <a:p>
            <a:pPr lvl="1"/>
            <a:r>
              <a:rPr lang="en-US" sz="2800" dirty="0"/>
              <a:t>St. Thomas saw that things have different degrees of quality.</a:t>
            </a:r>
          </a:p>
          <a:p>
            <a:pPr lvl="2"/>
            <a:r>
              <a:rPr lang="en-US" sz="2800" dirty="0"/>
              <a:t>You can judge the differences between the degrees by judging the things against an object that has the perfect quality, God.</a:t>
            </a:r>
          </a:p>
          <a:p>
            <a:pPr lvl="1"/>
            <a:endParaRPr lang="en-US" dirty="0"/>
          </a:p>
        </p:txBody>
      </p:sp>
    </p:spTree>
    <p:extLst>
      <p:ext uri="{BB962C8B-B14F-4D97-AF65-F5344CB8AC3E}">
        <p14:creationId xmlns:p14="http://schemas.microsoft.com/office/powerpoint/2010/main" val="3880437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Ways Aquinas Proves that there is a God​</a:t>
            </a:r>
          </a:p>
        </p:txBody>
      </p:sp>
      <p:sp>
        <p:nvSpPr>
          <p:cNvPr id="3" name="Content Placeholder 2"/>
          <p:cNvSpPr>
            <a:spLocks noGrp="1"/>
          </p:cNvSpPr>
          <p:nvPr>
            <p:ph idx="1"/>
          </p:nvPr>
        </p:nvSpPr>
        <p:spPr/>
        <p:txBody>
          <a:bodyPr vert="horz" lIns="91440" tIns="45720" rIns="91440" bIns="45720" rtlCol="0" anchor="t">
            <a:noAutofit/>
          </a:bodyPr>
          <a:lstStyle/>
          <a:p>
            <a:r>
              <a:rPr lang="en-US" sz="3600" dirty="0"/>
              <a:t>Argument for Intelligent Design</a:t>
            </a:r>
          </a:p>
          <a:p>
            <a:pPr lvl="1"/>
            <a:r>
              <a:rPr lang="en-US" sz="3600" dirty="0"/>
              <a:t>By being part of the universe, one can know that it must have been created by an intelligent designer, God.</a:t>
            </a:r>
          </a:p>
          <a:p>
            <a:pPr lvl="2"/>
            <a:r>
              <a:rPr lang="en-US" sz="3200" dirty="0"/>
              <a:t>This is evident because of the intelligent life that is in our universe.</a:t>
            </a:r>
          </a:p>
          <a:p>
            <a:pPr lvl="2"/>
            <a:r>
              <a:rPr lang="en-US" sz="3200" dirty="0"/>
              <a:t>If it weren’t for an intelligent designer, one would not be able to deduce that there is a God.</a:t>
            </a:r>
          </a:p>
        </p:txBody>
      </p:sp>
    </p:spTree>
    <p:extLst>
      <p:ext uri="{BB962C8B-B14F-4D97-AF65-F5344CB8AC3E}">
        <p14:creationId xmlns:p14="http://schemas.microsoft.com/office/powerpoint/2010/main" val="2662077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56373"/>
            <a:ext cx="8610600" cy="1293028"/>
          </a:xfrm>
        </p:spPr>
        <p:txBody>
          <a:bodyPr/>
          <a:lstStyle/>
          <a:p>
            <a:r>
              <a:rPr lang="en-US" dirty="0"/>
              <a:t>Saint Thomas’ Beliefs	</a:t>
            </a:r>
          </a:p>
        </p:txBody>
      </p:sp>
      <p:sp>
        <p:nvSpPr>
          <p:cNvPr id="3" name="Content Placeholder 2"/>
          <p:cNvSpPr>
            <a:spLocks noGrp="1"/>
          </p:cNvSpPr>
          <p:nvPr>
            <p:ph idx="1"/>
          </p:nvPr>
        </p:nvSpPr>
        <p:spPr>
          <a:xfrm>
            <a:off x="685800" y="1549400"/>
            <a:ext cx="10820400" cy="4669285"/>
          </a:xfrm>
        </p:spPr>
        <p:txBody>
          <a:bodyPr vert="horz" lIns="91440" tIns="45720" rIns="91440" bIns="45720" rtlCol="0" anchor="t">
            <a:noAutofit/>
          </a:bodyPr>
          <a:lstStyle/>
          <a:p>
            <a:r>
              <a:rPr lang="en-US" sz="3200" dirty="0"/>
              <a:t>Aquinas believed that human beings live to gain knowledge to attain the highest good and to quench the thirst for knowledge.</a:t>
            </a:r>
          </a:p>
          <a:p>
            <a:pPr lvl="1"/>
            <a:r>
              <a:rPr lang="en-US" sz="2800" dirty="0"/>
              <a:t>In order to do this Aquinas believed one must know and understand philosophy and theology.</a:t>
            </a:r>
          </a:p>
          <a:p>
            <a:pPr lvl="1"/>
            <a:r>
              <a:rPr lang="en-US" sz="2800" dirty="0"/>
              <a:t>Aquinas believed that God leads everyone in the right direction as long as he is followed.</a:t>
            </a:r>
          </a:p>
          <a:p>
            <a:r>
              <a:rPr lang="en-US" sz="3200" dirty="0"/>
              <a:t>He believed that human beings live for an end that is happy.</a:t>
            </a:r>
          </a:p>
          <a:p>
            <a:pPr lvl="1"/>
            <a:endParaRPr lang="en-US" sz="2800" dirty="0"/>
          </a:p>
        </p:txBody>
      </p:sp>
    </p:spTree>
    <p:extLst>
      <p:ext uri="{BB962C8B-B14F-4D97-AF65-F5344CB8AC3E}">
        <p14:creationId xmlns:p14="http://schemas.microsoft.com/office/powerpoint/2010/main" val="3858511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a:t>He believed that the highest virtue that humans can obtain was not intellectual, but that it was that the soul was able to obtain theology.</a:t>
            </a:r>
          </a:p>
          <a:p>
            <a:pPr lvl="1"/>
            <a:r>
              <a:rPr lang="en-US" sz="2800" dirty="0"/>
              <a:t>He believed this could be obtained through habit.</a:t>
            </a:r>
          </a:p>
          <a:p>
            <a:r>
              <a:rPr lang="en-US" sz="3200" dirty="0"/>
              <a:t>He believed that to reach our end, we must follow this soul and follow the life that God has devised for us.</a:t>
            </a:r>
          </a:p>
          <a:p>
            <a:r>
              <a:rPr lang="en-US" sz="3200" dirty="0"/>
              <a:t>He believed that all human action should be stemmed from pursuing God.</a:t>
            </a:r>
          </a:p>
          <a:p>
            <a:endParaRPr lang="en-US" sz="2800" dirty="0"/>
          </a:p>
        </p:txBody>
      </p:sp>
      <p:sp>
        <p:nvSpPr>
          <p:cNvPr id="4" name="Title 1"/>
          <p:cNvSpPr>
            <a:spLocks noGrp="1"/>
          </p:cNvSpPr>
          <p:nvPr>
            <p:ph type="title"/>
          </p:nvPr>
        </p:nvSpPr>
        <p:spPr>
          <a:xfrm>
            <a:off x="1143000" y="764373"/>
            <a:ext cx="10363200" cy="1293028"/>
          </a:xfrm>
        </p:spPr>
        <p:txBody>
          <a:bodyPr/>
          <a:lstStyle/>
          <a:p>
            <a:r>
              <a:rPr lang="en-US" dirty="0"/>
              <a:t>Saint Thomas’ </a:t>
            </a:r>
            <a:r>
              <a:rPr lang="en-US" dirty="0" smtClean="0"/>
              <a:t>Beliefs continued</a:t>
            </a:r>
            <a:endParaRPr lang="en-US" dirty="0"/>
          </a:p>
        </p:txBody>
      </p:sp>
    </p:spTree>
    <p:extLst>
      <p:ext uri="{BB962C8B-B14F-4D97-AF65-F5344CB8AC3E}">
        <p14:creationId xmlns:p14="http://schemas.microsoft.com/office/powerpoint/2010/main" val="931814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2983</TotalTime>
  <Words>689</Words>
  <Application>Microsoft Macintosh PowerPoint</Application>
  <PresentationFormat>Widescreen</PresentationFormat>
  <Paragraphs>58</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Century Gothic</vt:lpstr>
      <vt:lpstr>Arial</vt:lpstr>
      <vt:lpstr>Vapor Trail</vt:lpstr>
      <vt:lpstr>Saint Thomas Aquinas</vt:lpstr>
      <vt:lpstr>Definition of a Saint</vt:lpstr>
      <vt:lpstr>Background Information</vt:lpstr>
      <vt:lpstr>Saint Thomas Aquinas' Beliefs</vt:lpstr>
      <vt:lpstr>5 Ways Aquinas Proves that there is a God</vt:lpstr>
      <vt:lpstr>5 Ways Aquinas Proves that there is a God</vt:lpstr>
      <vt:lpstr>Five Ways Aquinas Proves that there is a God​</vt:lpstr>
      <vt:lpstr>Saint Thomas’ Beliefs </vt:lpstr>
      <vt:lpstr>Saint Thomas’ Beliefs continued</vt:lpstr>
      <vt:lpstr>Aristotle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Emily Skirtich</cp:lastModifiedBy>
  <cp:revision>13</cp:revision>
  <dcterms:created xsi:type="dcterms:W3CDTF">2015-09-21T23:12:49Z</dcterms:created>
  <dcterms:modified xsi:type="dcterms:W3CDTF">2018-08-24T13:46:05Z</dcterms:modified>
</cp:coreProperties>
</file>