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2"/>
  </p:sldMasterIdLst>
  <p:sldIdLst>
    <p:sldId id="265" r:id="rId3"/>
    <p:sldId id="261" r:id="rId4"/>
    <p:sldId id="258" r:id="rId5"/>
    <p:sldId id="263" r:id="rId6"/>
    <p:sldId id="260" r:id="rId7"/>
    <p:sldId id="267" r:id="rId8"/>
    <p:sldId id="259" r:id="rId9"/>
    <p:sldId id="264" r:id="rId10"/>
    <p:sldId id="266" r:id="rId11"/>
  </p:sldIdLst>
  <p:sldSz cx="9144000" cy="6858000" type="screen4x3"/>
  <p:notesSz cx="69469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4" clrIdx="0"/>
  <p:cmAuthor id="1" name="Elisabeth Keati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41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81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391BD4-A378-4329-A5DF-4A5955C5E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32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6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92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989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2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7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22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10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02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DAD0-AC67-4FDA-80DA-826BFEA809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7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3CE4-EA5F-42E1-999D-BA84EF8C7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7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8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5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668B-AAC7-4189-80D2-4F5855F58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6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8ED4-6205-4787-9F41-CC1E8FAF82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4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6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C28D-A11E-4C04-AB5B-4DA120267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9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1524000"/>
            <a:ext cx="57150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News Literacy and Reliable Sources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“Curation”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act of searching for, examining, and compiling information from a variety of sources in an attempt to gather the most relevant and truthful content.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594" y="4343400"/>
            <a:ext cx="2743200" cy="2016252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Journalists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idx="1"/>
          </p:nvPr>
        </p:nvSpPr>
        <p:spPr>
          <a:xfrm>
            <a:off x="514351" y="1097661"/>
            <a:ext cx="7797662" cy="3311189"/>
          </a:xfrm>
        </p:spPr>
        <p:txBody>
          <a:bodyPr/>
          <a:lstStyle/>
          <a:p>
            <a:r>
              <a:rPr lang="en-US" sz="2800" dirty="0" smtClean="0"/>
              <a:t>When journalists research stories and gather news, they are curators.</a:t>
            </a:r>
          </a:p>
          <a:p>
            <a:pPr lvl="1"/>
            <a:r>
              <a:rPr lang="en-US" sz="2400" i="1" dirty="0" smtClean="0"/>
              <a:t>Search, examine, and compile information that is very specific to the news-making process.</a:t>
            </a:r>
            <a:endParaRPr lang="en-US" sz="24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0"/>
            <a:ext cx="2717460" cy="23619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115" y="645598"/>
            <a:ext cx="7924800" cy="650875"/>
          </a:xfrm>
        </p:spPr>
        <p:txBody>
          <a:bodyPr/>
          <a:lstStyle/>
          <a:p>
            <a:pPr algn="ctr"/>
            <a:r>
              <a:rPr lang="en-US" dirty="0" smtClean="0"/>
              <a:t>Consumers</a:t>
            </a: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52515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We, the audience, are the consumers. </a:t>
            </a:r>
          </a:p>
          <a:p>
            <a:r>
              <a:rPr lang="en-US" sz="2800" dirty="0" smtClean="0"/>
              <a:t>Many sources to choose from!</a:t>
            </a:r>
            <a:endParaRPr lang="en-US" sz="2800" dirty="0"/>
          </a:p>
          <a:p>
            <a:pPr lvl="1"/>
            <a:r>
              <a:rPr lang="en-US" sz="2600" dirty="0" smtClean="0"/>
              <a:t>Often, we get bits and pieces from different sources.</a:t>
            </a:r>
          </a:p>
          <a:p>
            <a:r>
              <a:rPr lang="en-US" sz="2800" dirty="0" smtClean="0"/>
              <a:t>We are also information curators.</a:t>
            </a:r>
          </a:p>
          <a:p>
            <a:pPr lvl="1"/>
            <a:r>
              <a:rPr lang="en-US" sz="2600" i="1" dirty="0" smtClean="0"/>
              <a:t>Search, examine, and compile information for relevance and truth.</a:t>
            </a:r>
          </a:p>
          <a:p>
            <a:r>
              <a:rPr lang="en-US" sz="2800" dirty="0" smtClean="0"/>
              <a:t>If you wanted to know what was going on this </a:t>
            </a:r>
            <a:r>
              <a:rPr lang="en-US" sz="2800" dirty="0" smtClean="0"/>
              <a:t>weekend in downtown Pittsburgh, freedom, or new York city, </a:t>
            </a:r>
            <a:r>
              <a:rPr lang="en-US" sz="2800" dirty="0" smtClean="0"/>
              <a:t>where would you go for information?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574675"/>
          </a:xfrm>
        </p:spPr>
        <p:txBody>
          <a:bodyPr/>
          <a:lstStyle/>
          <a:p>
            <a:pPr algn="ctr"/>
            <a:r>
              <a:rPr lang="en-US" dirty="0" smtClean="0"/>
              <a:t>The “High-Five” Approach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276574"/>
            <a:ext cx="8305800" cy="48956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obtain the most credible information, use the following techniques: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Aim for variety</a:t>
            </a:r>
          </a:p>
          <a:p>
            <a:pPr lvl="2"/>
            <a:r>
              <a:rPr lang="en-US" sz="2000" dirty="0" smtClean="0"/>
              <a:t>Don’t stop researching after one or two sources! Expose yourself to a wide variety.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Look for repetition</a:t>
            </a:r>
          </a:p>
          <a:p>
            <a:pPr lvl="2"/>
            <a:r>
              <a:rPr lang="en-US" sz="2000" dirty="0" smtClean="0"/>
              <a:t>Facts: numbers, dates, statistics, names, etc.</a:t>
            </a:r>
            <a:endParaRPr lang="en-US" sz="2000" dirty="0"/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Keep track of confirmation</a:t>
            </a:r>
          </a:p>
          <a:p>
            <a:pPr lvl="2"/>
            <a:r>
              <a:rPr lang="en-US" sz="2000" dirty="0" smtClean="0"/>
              <a:t>Check all sources for confirmation (most recent articles)</a:t>
            </a:r>
          </a:p>
          <a:p>
            <a:pPr lvl="2"/>
            <a:endParaRPr lang="en-US" sz="2000" dirty="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04800"/>
            <a:ext cx="7797662" cy="1151965"/>
          </a:xfrm>
        </p:spPr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7766"/>
            <a:ext cx="8312013" cy="41910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4</a:t>
            </a:r>
            <a:r>
              <a:rPr lang="en-US" sz="2200" dirty="0" smtClean="0"/>
              <a:t>. Gather multiple perspectives</a:t>
            </a:r>
          </a:p>
          <a:p>
            <a:pPr lvl="2"/>
            <a:r>
              <a:rPr lang="en-US" sz="1900" dirty="0" smtClean="0"/>
              <a:t>Look for different angles to avoid biased opinions and gain a well-rounded understanding of the event or issue.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5</a:t>
            </a:r>
            <a:r>
              <a:rPr lang="en-US" dirty="0" smtClean="0"/>
              <a:t>. </a:t>
            </a:r>
            <a:r>
              <a:rPr lang="en-US" sz="2800" dirty="0" smtClean="0"/>
              <a:t>Consider the intent</a:t>
            </a:r>
          </a:p>
          <a:p>
            <a:pPr lvl="2"/>
            <a:r>
              <a:rPr lang="en-US" sz="2400" dirty="0" smtClean="0"/>
              <a:t>What is the author’s reason for publishing the information?</a:t>
            </a:r>
          </a:p>
          <a:p>
            <a:pPr lvl="3"/>
            <a:r>
              <a:rPr lang="en-US" sz="2000" i="1" dirty="0" smtClean="0"/>
              <a:t>AVOID OPIONIATED ARTICLES!</a:t>
            </a:r>
          </a:p>
          <a:p>
            <a:pPr lvl="3"/>
            <a:r>
              <a:rPr lang="en-US" sz="2000" dirty="0" smtClean="0"/>
              <a:t>CNN (generally liberal)vs. Fox News (generally conservative)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7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50875"/>
          </a:xfrm>
        </p:spPr>
        <p:txBody>
          <a:bodyPr>
            <a:normAutofit/>
          </a:bodyPr>
          <a:lstStyle/>
          <a:p>
            <a:r>
              <a:rPr lang="en-US" sz="3400" dirty="0" smtClean="0"/>
              <a:t>Consider the “Consumer’s Questions”</a:t>
            </a:r>
            <a:endParaRPr lang="en-US" sz="3400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572000"/>
          </a:xfrm>
        </p:spPr>
        <p:txBody>
          <a:bodyPr/>
          <a:lstStyle/>
          <a:p>
            <a:r>
              <a:rPr lang="en-US" sz="3200" dirty="0" smtClean="0"/>
              <a:t>Who </a:t>
            </a:r>
            <a:r>
              <a:rPr lang="en-US" dirty="0" smtClean="0"/>
              <a:t>made this?</a:t>
            </a:r>
          </a:p>
          <a:p>
            <a:r>
              <a:rPr lang="en-US" sz="3200" dirty="0"/>
              <a:t>What </a:t>
            </a:r>
            <a:r>
              <a:rPr lang="en-US" dirty="0"/>
              <a:t>is this missing</a:t>
            </a:r>
            <a:r>
              <a:rPr lang="en-US" dirty="0" smtClean="0"/>
              <a:t>?</a:t>
            </a:r>
            <a:endParaRPr lang="en-US" sz="3200" dirty="0" smtClean="0"/>
          </a:p>
          <a:p>
            <a:r>
              <a:rPr lang="en-US" sz="3200" dirty="0" smtClean="0"/>
              <a:t>When </a:t>
            </a:r>
            <a:r>
              <a:rPr lang="en-US" dirty="0" smtClean="0"/>
              <a:t>was this made?</a:t>
            </a:r>
          </a:p>
          <a:p>
            <a:r>
              <a:rPr lang="en-US" sz="3200" dirty="0" smtClean="0"/>
              <a:t>Where </a:t>
            </a:r>
            <a:r>
              <a:rPr lang="en-US" dirty="0" smtClean="0"/>
              <a:t>do I go from here?</a:t>
            </a:r>
          </a:p>
          <a:p>
            <a:r>
              <a:rPr lang="en-US" sz="3200" dirty="0"/>
              <a:t>Why </a:t>
            </a:r>
            <a:r>
              <a:rPr lang="en-US" dirty="0"/>
              <a:t>was this made</a:t>
            </a:r>
            <a:r>
              <a:rPr lang="en-US" dirty="0" smtClean="0"/>
              <a:t>?</a:t>
            </a:r>
          </a:p>
          <a:p>
            <a:r>
              <a:rPr lang="en-US" sz="3200" dirty="0" smtClean="0"/>
              <a:t>How </a:t>
            </a:r>
            <a:r>
              <a:rPr lang="en-US" dirty="0" smtClean="0"/>
              <a:t>was this made?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9333" y1="20055" x2="59333" y2="200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94741"/>
            <a:ext cx="1962150" cy="4761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65760" y="304800"/>
            <a:ext cx="7924800" cy="574675"/>
          </a:xfrm>
        </p:spPr>
        <p:txBody>
          <a:bodyPr/>
          <a:lstStyle/>
          <a:p>
            <a:pPr algn="ctr"/>
            <a:r>
              <a:rPr lang="en-US" i="1" dirty="0" smtClean="0"/>
              <a:t>Be the </a:t>
            </a:r>
            <a:r>
              <a:rPr lang="en-US" i="1" dirty="0" smtClean="0"/>
              <a:t>Curator project</a:t>
            </a:r>
            <a:endParaRPr lang="en-US" i="1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65760" y="1007050"/>
            <a:ext cx="8229600" cy="491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293813" indent="-4032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6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81163" indent="-385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701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273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6pPr>
            <a:lvl7pPr marL="29845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7pPr>
            <a:lvl8pPr marL="34417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8pPr>
            <a:lvl9pPr marL="38989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Think of a recent major news event.</a:t>
            </a:r>
          </a:p>
          <a:p>
            <a:r>
              <a:rPr lang="en-US" sz="2800" kern="0" dirty="0" smtClean="0"/>
              <a:t> Explore at least </a:t>
            </a:r>
            <a:r>
              <a:rPr lang="en-US" sz="2800" kern="0" dirty="0"/>
              <a:t>5</a:t>
            </a:r>
            <a:r>
              <a:rPr lang="en-US" sz="2800" kern="0" dirty="0" smtClean="0"/>
              <a:t> different sources related to the event. (</a:t>
            </a:r>
            <a:r>
              <a:rPr lang="en-US" sz="2800" u="sng" kern="0" dirty="0" smtClean="0"/>
              <a:t>ONLY 1</a:t>
            </a:r>
            <a:r>
              <a:rPr lang="en-US" sz="2800" kern="0" dirty="0"/>
              <a:t> </a:t>
            </a:r>
            <a:r>
              <a:rPr lang="en-US" sz="2800" kern="0" dirty="0" smtClean="0"/>
              <a:t>can be from social media!)</a:t>
            </a:r>
          </a:p>
          <a:p>
            <a:r>
              <a:rPr lang="en-US" sz="2800" kern="0" dirty="0" smtClean="0"/>
              <a:t>Compile a complete, truthful, and cohesive account of the news event.</a:t>
            </a:r>
          </a:p>
          <a:p>
            <a:r>
              <a:rPr lang="en-US" sz="2800" kern="0" dirty="0" smtClean="0"/>
              <a:t>Use the “High-Five” approach and answer the “Consumer’s Questions.” </a:t>
            </a:r>
          </a:p>
          <a:p>
            <a:pPr marL="0" indent="0" algn="ctr">
              <a:buNone/>
            </a:pPr>
            <a:r>
              <a:rPr lang="en-US" sz="2400" i="1" kern="0" dirty="0" smtClean="0"/>
              <a:t>You will present your findings to the class (2-3 minutes)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79942"/>
            <a:ext cx="7924800" cy="574675"/>
          </a:xfrm>
        </p:spPr>
        <p:txBody>
          <a:bodyPr/>
          <a:lstStyle/>
          <a:p>
            <a:pPr algn="ctr"/>
            <a:r>
              <a:rPr lang="en-US" i="1" dirty="0" smtClean="0"/>
              <a:t>Be the </a:t>
            </a:r>
            <a:r>
              <a:rPr lang="en-US" i="1" smtClean="0"/>
              <a:t>Curator project</a:t>
            </a:r>
            <a:endParaRPr lang="en-US" i="1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28600" y="1254616"/>
            <a:ext cx="8229600" cy="506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7675" indent="-447675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293813" indent="-4032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6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81163" indent="-385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701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273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6pPr>
            <a:lvl7pPr marL="29845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7pPr>
            <a:lvl8pPr marL="34417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8pPr>
            <a:lvl9pPr marL="38989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For your presentation:</a:t>
            </a:r>
          </a:p>
          <a:p>
            <a:pPr lvl="1"/>
            <a:r>
              <a:rPr lang="en-US" sz="2200" kern="0" dirty="0" smtClean="0"/>
              <a:t>Discuss your sources</a:t>
            </a:r>
          </a:p>
          <a:p>
            <a:pPr lvl="1"/>
            <a:r>
              <a:rPr lang="en-US" sz="2200" kern="0" dirty="0" smtClean="0"/>
              <a:t>Where you found the information</a:t>
            </a:r>
          </a:p>
          <a:p>
            <a:pPr lvl="1"/>
            <a:r>
              <a:rPr lang="en-US" sz="2200" kern="0" dirty="0" smtClean="0"/>
              <a:t>Provide a complete, truthful, and cohesive account of the news event</a:t>
            </a:r>
            <a:endParaRPr lang="en-US" sz="2200" kern="0" dirty="0"/>
          </a:p>
          <a:p>
            <a:pPr lvl="1"/>
            <a:r>
              <a:rPr lang="en-US" sz="2200" kern="0" dirty="0" smtClean="0"/>
              <a:t>Answer the following questions:</a:t>
            </a:r>
          </a:p>
          <a:p>
            <a:pPr lvl="2"/>
            <a:r>
              <a:rPr lang="en-US" sz="2000" kern="0" dirty="0" smtClean="0"/>
              <a:t>What was easy about the curation process?</a:t>
            </a:r>
          </a:p>
          <a:p>
            <a:pPr lvl="2"/>
            <a:r>
              <a:rPr lang="en-US" sz="2000" kern="0" dirty="0" smtClean="0"/>
              <a:t>What was difficult?</a:t>
            </a:r>
          </a:p>
          <a:p>
            <a:pPr lvl="2"/>
            <a:r>
              <a:rPr lang="en-US" sz="2000" kern="0" dirty="0" smtClean="0"/>
              <a:t>Were there any surprises during the process?</a:t>
            </a:r>
          </a:p>
          <a:p>
            <a:pPr lvl="2"/>
            <a:r>
              <a:rPr lang="en-US" sz="2000" kern="0" dirty="0" smtClean="0"/>
              <a:t>What about this process can you take away and apply to your daily life and your habits of media consumption?</a:t>
            </a:r>
          </a:p>
        </p:txBody>
      </p:sp>
    </p:spTree>
    <p:extLst>
      <p:ext uri="{BB962C8B-B14F-4D97-AF65-F5344CB8AC3E}">
        <p14:creationId xmlns:p14="http://schemas.microsoft.com/office/powerpoint/2010/main" val="251625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32C775-349E-4880-B6A0-938FC6BEA2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544</TotalTime>
  <Words>444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Impact</vt:lpstr>
      <vt:lpstr>Main Event</vt:lpstr>
      <vt:lpstr>News Literacy and Reliable Sources</vt:lpstr>
      <vt:lpstr>“Curation”</vt:lpstr>
      <vt:lpstr>Journalists</vt:lpstr>
      <vt:lpstr>Consumers</vt:lpstr>
      <vt:lpstr>The “High-Five” Approach</vt:lpstr>
      <vt:lpstr>continued…</vt:lpstr>
      <vt:lpstr>Consider the “Consumer’s Questions”</vt:lpstr>
      <vt:lpstr>Be the Curator project</vt:lpstr>
      <vt:lpstr>Be the Curator project</vt:lpstr>
    </vt:vector>
  </TitlesOfParts>
  <Company>Freedom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Literacy and Reliable Sources</dc:title>
  <dc:creator>Brad Baldwin</dc:creator>
  <cp:keywords/>
  <cp:lastModifiedBy>Emily Skirtich</cp:lastModifiedBy>
  <cp:revision>18</cp:revision>
  <dcterms:created xsi:type="dcterms:W3CDTF">2016-03-08T01:29:56Z</dcterms:created>
  <dcterms:modified xsi:type="dcterms:W3CDTF">2020-02-13T12:42:42Z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TC010171251033</vt:lpwstr>
  </property>
</Properties>
</file>